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3" r:id="rId5"/>
    <p:sldId id="259" r:id="rId6"/>
    <p:sldId id="268" r:id="rId7"/>
    <p:sldId id="261" r:id="rId8"/>
    <p:sldId id="269" r:id="rId9"/>
    <p:sldId id="260" r:id="rId10"/>
    <p:sldId id="270" r:id="rId11"/>
    <p:sldId id="262" r:id="rId12"/>
    <p:sldId id="27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151"/>
    <a:srgbClr val="EE7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6" autoAdjust="0"/>
  </p:normalViewPr>
  <p:slideViewPr>
    <p:cSldViewPr showGuide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9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30606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84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30606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1662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816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83362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8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1662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816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83362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35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6" y="1305325"/>
            <a:ext cx="5649306" cy="4283915"/>
          </a:xfrm>
          <a:prstGeom prst="rect">
            <a:avLst/>
          </a:prstGeom>
        </p:spPr>
      </p:pic>
      <p:sp>
        <p:nvSpPr>
          <p:cNvPr id="9" name="Abgerundetes Rechteck 8"/>
          <p:cNvSpPr/>
          <p:nvPr userDrawn="1"/>
        </p:nvSpPr>
        <p:spPr>
          <a:xfrm>
            <a:off x="899952" y="2852936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99952" y="3006978"/>
            <a:ext cx="3240000" cy="637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Massive Open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Online Courses (MOOCs)</a:t>
            </a:r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3923568" y="1196808"/>
            <a:ext cx="234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23568" y="1350850"/>
            <a:ext cx="234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Summer schools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435856" y="3727058"/>
            <a:ext cx="270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5435856" y="3881100"/>
            <a:ext cx="2700000" cy="673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Student and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researcher exchange</a:t>
            </a:r>
          </a:p>
        </p:txBody>
      </p:sp>
      <p:sp>
        <p:nvSpPr>
          <p:cNvPr id="17" name="Abgerundetes Rechteck 16"/>
          <p:cNvSpPr/>
          <p:nvPr userDrawn="1"/>
        </p:nvSpPr>
        <p:spPr>
          <a:xfrm>
            <a:off x="1588913" y="5157248"/>
            <a:ext cx="288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588913" y="5311290"/>
            <a:ext cx="288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Distinguished lectures</a:t>
            </a:r>
          </a:p>
        </p:txBody>
      </p:sp>
    </p:spTree>
    <p:extLst>
      <p:ext uri="{BB962C8B-B14F-4D97-AF65-F5344CB8AC3E}">
        <p14:creationId xmlns:p14="http://schemas.microsoft.com/office/powerpoint/2010/main" val="67773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6" y="1305325"/>
            <a:ext cx="5649306" cy="4283915"/>
          </a:xfrm>
          <a:prstGeom prst="rect">
            <a:avLst/>
          </a:prstGeom>
        </p:spPr>
      </p:pic>
      <p:sp>
        <p:nvSpPr>
          <p:cNvPr id="9" name="Abgerundetes Rechteck 8"/>
          <p:cNvSpPr/>
          <p:nvPr userDrawn="1"/>
        </p:nvSpPr>
        <p:spPr>
          <a:xfrm>
            <a:off x="899952" y="2852936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99952" y="3006978"/>
            <a:ext cx="3240000" cy="637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Massive Open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Online Courses (MOOCs)</a:t>
            </a:r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3923568" y="1196808"/>
            <a:ext cx="234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23568" y="1350850"/>
            <a:ext cx="234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Summer schools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435856" y="3727058"/>
            <a:ext cx="270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5435856" y="3881100"/>
            <a:ext cx="2700000" cy="673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Student and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researcher exchange</a:t>
            </a:r>
          </a:p>
        </p:txBody>
      </p:sp>
      <p:sp>
        <p:nvSpPr>
          <p:cNvPr id="17" name="Abgerundetes Rechteck 16"/>
          <p:cNvSpPr/>
          <p:nvPr userDrawn="1"/>
        </p:nvSpPr>
        <p:spPr>
          <a:xfrm>
            <a:off x="1588913" y="5157248"/>
            <a:ext cx="288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588913" y="5311290"/>
            <a:ext cx="288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Distinguished lectures</a:t>
            </a:r>
          </a:p>
        </p:txBody>
      </p:sp>
      <p:sp>
        <p:nvSpPr>
          <p:cNvPr id="19" name="Abgerundetes Rechteck 18"/>
          <p:cNvSpPr/>
          <p:nvPr userDrawn="1"/>
        </p:nvSpPr>
        <p:spPr>
          <a:xfrm>
            <a:off x="899592" y="2852880"/>
            <a:ext cx="3240000" cy="828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3923208" y="1196752"/>
            <a:ext cx="2340000" cy="504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5435496" y="3727002"/>
            <a:ext cx="2700000" cy="828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4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6" y="1305325"/>
            <a:ext cx="5649306" cy="4283915"/>
          </a:xfrm>
          <a:prstGeom prst="rect">
            <a:avLst/>
          </a:prstGeom>
        </p:spPr>
      </p:pic>
      <p:sp>
        <p:nvSpPr>
          <p:cNvPr id="9" name="Abgerundetes Rechteck 8"/>
          <p:cNvSpPr/>
          <p:nvPr userDrawn="1"/>
        </p:nvSpPr>
        <p:spPr>
          <a:xfrm>
            <a:off x="899952" y="2852936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99952" y="3006978"/>
            <a:ext cx="3240000" cy="637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Massive Open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Online Courses (MOOCs)</a:t>
            </a:r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3923568" y="1196808"/>
            <a:ext cx="234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23568" y="1350850"/>
            <a:ext cx="234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Summer schools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435856" y="3727058"/>
            <a:ext cx="270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5435856" y="3881100"/>
            <a:ext cx="2700000" cy="673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Student and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researcher exchange</a:t>
            </a:r>
          </a:p>
        </p:txBody>
      </p:sp>
      <p:sp>
        <p:nvSpPr>
          <p:cNvPr id="17" name="Abgerundetes Rechteck 16"/>
          <p:cNvSpPr/>
          <p:nvPr userDrawn="1"/>
        </p:nvSpPr>
        <p:spPr>
          <a:xfrm>
            <a:off x="1588913" y="5157248"/>
            <a:ext cx="288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588913" y="5311290"/>
            <a:ext cx="288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Distinguished lectures</a:t>
            </a:r>
          </a:p>
        </p:txBody>
      </p:sp>
      <p:sp>
        <p:nvSpPr>
          <p:cNvPr id="19" name="Abgerundetes Rechteck 18"/>
          <p:cNvSpPr/>
          <p:nvPr userDrawn="1"/>
        </p:nvSpPr>
        <p:spPr>
          <a:xfrm>
            <a:off x="899592" y="2852880"/>
            <a:ext cx="3240000" cy="828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3923208" y="1196752"/>
            <a:ext cx="2340000" cy="504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88553" y="5157192"/>
            <a:ext cx="2880000" cy="504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79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6" y="1305325"/>
            <a:ext cx="5649306" cy="4283915"/>
          </a:xfrm>
          <a:prstGeom prst="rect">
            <a:avLst/>
          </a:prstGeom>
        </p:spPr>
      </p:pic>
      <p:sp>
        <p:nvSpPr>
          <p:cNvPr id="9" name="Abgerundetes Rechteck 8"/>
          <p:cNvSpPr/>
          <p:nvPr userDrawn="1"/>
        </p:nvSpPr>
        <p:spPr>
          <a:xfrm>
            <a:off x="899952" y="2852936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99952" y="3006978"/>
            <a:ext cx="3240000" cy="637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Massive Open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Online Courses (MOOCs)</a:t>
            </a:r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3923568" y="1196808"/>
            <a:ext cx="234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23568" y="1350850"/>
            <a:ext cx="234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Summer schools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435856" y="3727058"/>
            <a:ext cx="270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5435856" y="3881100"/>
            <a:ext cx="2700000" cy="673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Student and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researcher exchange</a:t>
            </a:r>
          </a:p>
        </p:txBody>
      </p:sp>
      <p:sp>
        <p:nvSpPr>
          <p:cNvPr id="17" name="Abgerundetes Rechteck 16"/>
          <p:cNvSpPr/>
          <p:nvPr userDrawn="1"/>
        </p:nvSpPr>
        <p:spPr>
          <a:xfrm>
            <a:off x="1588913" y="5157248"/>
            <a:ext cx="288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588913" y="5311290"/>
            <a:ext cx="288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Distinguished lectures</a:t>
            </a:r>
          </a:p>
        </p:txBody>
      </p:sp>
      <p:sp>
        <p:nvSpPr>
          <p:cNvPr id="19" name="Abgerundetes Rechteck 18"/>
          <p:cNvSpPr/>
          <p:nvPr userDrawn="1"/>
        </p:nvSpPr>
        <p:spPr>
          <a:xfrm>
            <a:off x="899592" y="2852880"/>
            <a:ext cx="3240000" cy="828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5435496" y="3727002"/>
            <a:ext cx="2700000" cy="828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88553" y="5157192"/>
            <a:ext cx="2880000" cy="504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8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899999"/>
            <a:ext cx="8784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7826" cy="8533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6" y="1305325"/>
            <a:ext cx="5649306" cy="4283915"/>
          </a:xfrm>
          <a:prstGeom prst="rect">
            <a:avLst/>
          </a:prstGeom>
        </p:spPr>
      </p:pic>
      <p:sp>
        <p:nvSpPr>
          <p:cNvPr id="9" name="Abgerundetes Rechteck 8"/>
          <p:cNvSpPr/>
          <p:nvPr userDrawn="1"/>
        </p:nvSpPr>
        <p:spPr>
          <a:xfrm>
            <a:off x="899952" y="2852936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99952" y="3006978"/>
            <a:ext cx="3240000" cy="637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Massive Open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Online Courses (MOOCs)</a:t>
            </a:r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3923568" y="1196808"/>
            <a:ext cx="234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23568" y="1350850"/>
            <a:ext cx="234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Summer schools</a:t>
            </a:r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5435856" y="3727058"/>
            <a:ext cx="2700000" cy="828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5435856" y="3881100"/>
            <a:ext cx="2700000" cy="673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Student and </a:t>
            </a:r>
            <a:b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</a:b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researcher exchange</a:t>
            </a:r>
          </a:p>
        </p:txBody>
      </p:sp>
      <p:sp>
        <p:nvSpPr>
          <p:cNvPr id="17" name="Abgerundetes Rechteck 16"/>
          <p:cNvSpPr/>
          <p:nvPr userDrawn="1"/>
        </p:nvSpPr>
        <p:spPr>
          <a:xfrm>
            <a:off x="1588913" y="5157248"/>
            <a:ext cx="2880000" cy="504000"/>
          </a:xfrm>
          <a:prstGeom prst="roundRect">
            <a:avLst/>
          </a:prstGeom>
          <a:gradFill flip="none" rotWithShape="1">
            <a:gsLst>
              <a:gs pos="0">
                <a:srgbClr val="EE7203"/>
              </a:gs>
              <a:gs pos="100000">
                <a:srgbClr val="F5A151"/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1588913" y="5311290"/>
            <a:ext cx="2880000" cy="349958"/>
          </a:xfrm>
          <a:prstGeom prst="rect">
            <a:avLst/>
          </a:prstGeom>
          <a:noFill/>
        </p:spPr>
        <p:txBody>
          <a:bodyPr wrap="square" lIns="180000" tIns="468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0" u="none" strike="noStrike" kern="1200" baseline="30000" dirty="0">
                <a:solidFill>
                  <a:schemeClr val="bg1"/>
                </a:solidFill>
                <a:latin typeface="Helvetica 55 Roman" pitchFamily="34" charset="0"/>
                <a:ea typeface="+mn-ea"/>
                <a:cs typeface="+mn-cs"/>
              </a:rPr>
              <a:t>Distinguished lectures</a:t>
            </a:r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3923208" y="1196752"/>
            <a:ext cx="2340000" cy="504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5435496" y="3727002"/>
            <a:ext cx="2700000" cy="828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88553" y="5157192"/>
            <a:ext cx="2880000" cy="504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5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41A3-EEF1-4C92-9672-B799B6CC1945}" type="datetimeFigureOut">
              <a:rPr lang="de-DE" smtClean="0"/>
              <a:t>02.05.22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B6D6-94CF-4CAF-A976-D3C5E2A41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03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72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55 Roman" pitchFamily="34" charset="0"/>
              </a:defRPr>
            </a:lvl1pPr>
          </a:lstStyle>
          <a:p>
            <a:fld id="{94EB41A3-EEF1-4C92-9672-B799B6CC1945}" type="datetimeFigureOut">
              <a:rPr lang="de-DE" smtClean="0"/>
              <a:pPr/>
              <a:t>02.05.22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491880" y="6356351"/>
            <a:ext cx="2133600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55 Roman" pitchFamily="34" charset="0"/>
              </a:defRPr>
            </a:lvl1pPr>
          </a:lstStyle>
          <a:p>
            <a:fld id="{167EB6D6-94CF-4CAF-A976-D3C5E2A414F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0"/>
            <a:ext cx="2082221" cy="8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2" r:id="rId4"/>
    <p:sldLayoutId id="2147483667" r:id="rId5"/>
    <p:sldLayoutId id="2147483666" r:id="rId6"/>
    <p:sldLayoutId id="2147483665" r:id="rId7"/>
    <p:sldLayoutId id="2147483664" r:id="rId8"/>
    <p:sldLayoutId id="2147483652" r:id="rId9"/>
    <p:sldLayoutId id="2147483659" r:id="rId10"/>
    <p:sldLayoutId id="2147483654" r:id="rId11"/>
    <p:sldLayoutId id="2147483655" r:id="rId12"/>
    <p:sldLayoutId id="2147483656" r:id="rId13"/>
    <p:sldLayoutId id="2147483660" r:id="rId14"/>
    <p:sldLayoutId id="2147483657" r:id="rId15"/>
    <p:sldLayoutId id="214748366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Helvetica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7203"/>
        </a:buClr>
        <a:buFont typeface="Arial" panose="020B0604020202020204" pitchFamily="34" charset="0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Helvetica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7203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Helvetica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720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 55 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7203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Helvetica 55 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7203"/>
        </a:buClr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Helvetica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79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CLICS </a:t>
            </a:r>
            <a:r>
              <a:rPr lang="de-DE" dirty="0" err="1"/>
              <a:t>summer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 on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(</a:t>
            </a:r>
            <a:r>
              <a:rPr lang="de-DE" dirty="0" err="1"/>
              <a:t>accordingly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MOOCs.):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Speech Recognition (</a:t>
            </a:r>
            <a:r>
              <a:rPr lang="de-DE"/>
              <a:t>2016)</a:t>
            </a:r>
            <a:endParaRPr lang="de-DE" dirty="0"/>
          </a:p>
          <a:p>
            <a:r>
              <a:rPr lang="de-DE" dirty="0"/>
              <a:t>Machine Translation (2017)</a:t>
            </a:r>
          </a:p>
          <a:p>
            <a:r>
              <a:rPr lang="de-DE" dirty="0" err="1"/>
              <a:t>Neural</a:t>
            </a:r>
            <a:r>
              <a:rPr lang="de-DE" dirty="0"/>
              <a:t> Networks (2018)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3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85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CLICS‘ </a:t>
            </a:r>
            <a:r>
              <a:rPr lang="de-DE" dirty="0" err="1"/>
              <a:t>distinguished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Experts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talks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elaborate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cooperation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faculty</a:t>
            </a:r>
            <a:r>
              <a:rPr lang="de-DE" dirty="0"/>
              <a:t>, </a:t>
            </a:r>
            <a:r>
              <a:rPr lang="de-DE" dirty="0" err="1"/>
              <a:t>researchers</a:t>
            </a:r>
            <a:r>
              <a:rPr lang="de-DE" dirty="0"/>
              <a:t>, </a:t>
            </a:r>
            <a:r>
              <a:rPr lang="de-DE" dirty="0" err="1"/>
              <a:t>students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03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CLICS Partners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</a:t>
            </a:r>
          </a:p>
          <a:p>
            <a:r>
              <a:rPr lang="de-DE" dirty="0"/>
              <a:t>Carnegie Mellon University</a:t>
            </a:r>
          </a:p>
          <a:p>
            <a:r>
              <a:rPr lang="de-DE" dirty="0" err="1"/>
              <a:t>Waseda</a:t>
            </a:r>
            <a:r>
              <a:rPr lang="de-DE" dirty="0"/>
              <a:t> University</a:t>
            </a:r>
          </a:p>
          <a:p>
            <a:r>
              <a:rPr lang="de-DE" dirty="0" err="1"/>
              <a:t>Nara</a:t>
            </a:r>
            <a:r>
              <a:rPr lang="de-DE" dirty="0"/>
              <a:t> Institute </a:t>
            </a:r>
            <a:r>
              <a:rPr lang="de-DE" dirty="0" err="1"/>
              <a:t>of</a:t>
            </a:r>
            <a:r>
              <a:rPr lang="de-DE" dirty="0"/>
              <a:t> Science 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r>
              <a:rPr lang="de-DE" dirty="0"/>
              <a:t>Hong Kong University </a:t>
            </a:r>
            <a:r>
              <a:rPr lang="de-DE" dirty="0" err="1"/>
              <a:t>of</a:t>
            </a:r>
            <a:r>
              <a:rPr lang="de-DE" dirty="0"/>
              <a:t> Science </a:t>
            </a:r>
            <a:r>
              <a:rPr lang="de-DE" dirty="0" err="1"/>
              <a:t>and</a:t>
            </a:r>
            <a:r>
              <a:rPr lang="de-DE" dirty="0"/>
              <a:t> Technology </a:t>
            </a:r>
          </a:p>
        </p:txBody>
      </p:sp>
    </p:spTree>
    <p:extLst>
      <p:ext uri="{BB962C8B-B14F-4D97-AF65-F5344CB8AC3E}">
        <p14:creationId xmlns:p14="http://schemas.microsoft.com/office/powerpoint/2010/main" val="17768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CLICS: </a:t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 err="1"/>
              <a:t>opportunities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in international </a:t>
            </a:r>
            <a:r>
              <a:rPr lang="de-DE" dirty="0" err="1"/>
              <a:t>partnerships</a:t>
            </a:r>
            <a:r>
              <a:rPr lang="de-DE" dirty="0"/>
              <a:t> </a:t>
            </a:r>
            <a:r>
              <a:rPr lang="de-DE" dirty="0" err="1"/>
              <a:t>unencumbered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barrieres</a:t>
            </a:r>
            <a:r>
              <a:rPr lang="de-DE" dirty="0"/>
              <a:t>, </a:t>
            </a:r>
            <a:r>
              <a:rPr lang="de-DE" dirty="0" err="1"/>
              <a:t>distances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0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88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CLICS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MOOCs: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Speech Recognition</a:t>
            </a:r>
          </a:p>
          <a:p>
            <a:r>
              <a:rPr lang="de-DE" dirty="0"/>
              <a:t>Machine Translation</a:t>
            </a:r>
          </a:p>
          <a:p>
            <a:endParaRPr lang="de-DE" dirty="0"/>
          </a:p>
          <a:p>
            <a:r>
              <a:rPr lang="de-DE" dirty="0" err="1"/>
              <a:t>Given</a:t>
            </a:r>
            <a:r>
              <a:rPr lang="de-DE" dirty="0"/>
              <a:t> in English,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multilingual </a:t>
            </a:r>
            <a:r>
              <a:rPr lang="de-DE" dirty="0" err="1"/>
              <a:t>subtitles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14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0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CLICS‘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all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Bachelor </a:t>
            </a:r>
            <a:r>
              <a:rPr lang="de-DE" dirty="0" err="1"/>
              <a:t>students</a:t>
            </a:r>
            <a:endParaRPr lang="de-DE" dirty="0"/>
          </a:p>
          <a:p>
            <a:r>
              <a:rPr lang="de-DE" dirty="0"/>
              <a:t>Master </a:t>
            </a:r>
            <a:r>
              <a:rPr lang="de-DE" dirty="0" err="1"/>
              <a:t>students</a:t>
            </a:r>
            <a:endParaRPr lang="de-DE" dirty="0"/>
          </a:p>
          <a:p>
            <a:r>
              <a:rPr lang="de-DE" dirty="0" err="1"/>
              <a:t>PhD</a:t>
            </a:r>
            <a:r>
              <a:rPr lang="de-DE" dirty="0"/>
              <a:t> </a:t>
            </a:r>
            <a:r>
              <a:rPr lang="de-DE" dirty="0" err="1"/>
              <a:t>students</a:t>
            </a:r>
            <a:endParaRPr lang="de-DE" dirty="0"/>
          </a:p>
          <a:p>
            <a:r>
              <a:rPr lang="de-DE" dirty="0"/>
              <a:t>Academic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researchers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3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158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Bildschirmpräsentation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55 Roman</vt:lpstr>
      <vt:lpstr>Larissa</vt:lpstr>
      <vt:lpstr>PowerPoint-Präsentation</vt:lpstr>
      <vt:lpstr>CLICS Partners</vt:lpstr>
      <vt:lpstr>CLICS:  opportunities to learn in international partnerships unencumbered by language barrieres, distances and life styles</vt:lpstr>
      <vt:lpstr>PowerPoint-Präsentation</vt:lpstr>
      <vt:lpstr>PowerPoint-Präsentation</vt:lpstr>
      <vt:lpstr>CLICS created the following MOOCs:</vt:lpstr>
      <vt:lpstr>PowerPoint-Präsentation</vt:lpstr>
      <vt:lpstr>CLICS‘ exchange program at all levels of students and researchers:</vt:lpstr>
      <vt:lpstr>PowerPoint-Präsentation</vt:lpstr>
      <vt:lpstr>CLICS summer schools on three topics (accordingly to MOOCs.):</vt:lpstr>
      <vt:lpstr>PowerPoint-Präsentation</vt:lpstr>
      <vt:lpstr>CLICS‘ distinguished lecture program: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</dc:creator>
  <cp:lastModifiedBy>Microsoft Office-Benutzer</cp:lastModifiedBy>
  <cp:revision>42</cp:revision>
  <dcterms:created xsi:type="dcterms:W3CDTF">2015-12-03T08:31:18Z</dcterms:created>
  <dcterms:modified xsi:type="dcterms:W3CDTF">2022-05-02T14:29:28Z</dcterms:modified>
</cp:coreProperties>
</file>